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8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577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4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6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1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682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3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2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694A-EA80-4B69-BDBC-3ED652B9F867}" type="datetimeFigureOut">
              <a:rPr lang="en-GB" smtClean="0"/>
              <a:t>25/01/2019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F90B-4461-4905-BEA5-F951DCF38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24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www.rsc.org/Membership/175-faces-of-chemistry/index.asp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hemicool.com/definition/substanc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235895"/>
            <a:ext cx="31011686" cy="292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50784" rIns="1428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0" b="0" i="0" u="none" strike="noStrike" cap="none" normalizeH="0" baseline="0" dirty="0">
                <a:ln>
                  <a:noFill/>
                </a:ln>
                <a:solidFill>
                  <a:srgbClr val="AA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AA0000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n-US" altLang="en-US" sz="700" b="0" i="0" u="none" strike="noStrike" cap="none" normalizeH="0" baseline="0" dirty="0">
              <a:ln>
                <a:noFill/>
              </a:ln>
              <a:solidFill>
                <a:srgbClr val="AA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rgbClr val="AA0000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1026" name="Picture 2" descr="https://www.qnis.org.uk/wp-content/uploads/2017/03/changechange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87" y="3829722"/>
            <a:ext cx="7890341" cy="17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90" y="2469524"/>
            <a:ext cx="7596000" cy="1231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4032" y="602166"/>
            <a:ext cx="793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Professor Lesley Yellowlees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922" y="1693096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The Queen’s Nursing Institute Scotland</a:t>
            </a:r>
          </a:p>
        </p:txBody>
      </p:sp>
    </p:spTree>
    <p:extLst>
      <p:ext uri="{BB962C8B-B14F-4D97-AF65-F5344CB8AC3E}">
        <p14:creationId xmlns:p14="http://schemas.microsoft.com/office/powerpoint/2010/main" val="794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2004 : Athena Swan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027" y="2506533"/>
            <a:ext cx="4653765" cy="309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86" y="3596586"/>
            <a:ext cx="24479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5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2007: Head of Chemistry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72" y="2604817"/>
            <a:ext cx="4762861" cy="35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2011 : Vice Principal and Head of the College of Science and 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28" y="2770407"/>
            <a:ext cx="4621824" cy="3673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1" y="3991087"/>
            <a:ext cx="3679115" cy="24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2012 : President of the Royal Society of Chemistry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64" y="2506533"/>
            <a:ext cx="2611213" cy="39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4"/>
          <a:stretch/>
        </p:blipFill>
        <p:spPr>
          <a:xfrm>
            <a:off x="2761230" y="4367605"/>
            <a:ext cx="3142907" cy="2063672"/>
          </a:xfrm>
          <a:prstGeom prst="rect">
            <a:avLst/>
          </a:prstGeom>
        </p:spPr>
      </p:pic>
      <p:pic>
        <p:nvPicPr>
          <p:cNvPr id="6" name="Picture 2" descr="175 Faces of Chemistr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5" y="2489125"/>
            <a:ext cx="4445246" cy="17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41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97016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Reactants (starting materials): Hydrogen (H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) and Oxygen (O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Product (final material): water (H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O)</a:t>
            </a: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Catalyst: Carbon Black (</a:t>
            </a:r>
            <a:r>
              <a:rPr lang="en-GB" dirty="0" err="1">
                <a:solidFill>
                  <a:prstClr val="black"/>
                </a:solidFill>
              </a:rPr>
              <a:t>Pd</a:t>
            </a:r>
            <a:r>
              <a:rPr lang="en-GB" dirty="0">
                <a:solidFill>
                  <a:prstClr val="black"/>
                </a:solidFill>
              </a:rPr>
              <a:t> on C)</a:t>
            </a:r>
          </a:p>
          <a:p>
            <a:pPr marL="0" lvl="0" indent="0">
              <a:buNone/>
            </a:pP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Overall reaction: 2H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 + O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 → 2H</a:t>
            </a:r>
            <a:r>
              <a:rPr lang="en-GB" baseline="-25000" dirty="0">
                <a:solidFill>
                  <a:prstClr val="black"/>
                </a:solidFill>
              </a:rPr>
              <a:t>2</a:t>
            </a:r>
            <a:r>
              <a:rPr lang="en-GB" dirty="0">
                <a:solidFill>
                  <a:prstClr val="black"/>
                </a:solidFill>
              </a:rPr>
              <a:t>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876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066" y="10739"/>
            <a:ext cx="756262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Chemical Catalysts</a:t>
            </a:r>
          </a:p>
          <a:p>
            <a:endParaRPr lang="en-GB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Need to find right catalyst for reaction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Catalysts are expensive </a:t>
            </a:r>
            <a:r>
              <a:rPr lang="en-GB" sz="4000" dirty="0" err="1"/>
              <a:t>eg</a:t>
            </a:r>
            <a:r>
              <a:rPr lang="en-GB" sz="4000" dirty="0"/>
              <a:t> </a:t>
            </a:r>
            <a:r>
              <a:rPr lang="en-GB" sz="4000" dirty="0" err="1"/>
              <a:t>Pd</a:t>
            </a:r>
            <a:r>
              <a:rPr lang="en-GB" sz="4000" dirty="0"/>
              <a:t>, Pt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Catalysts often need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Catalysts need looking after – easily ‘poisoned’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Catalysts are valuable</a:t>
            </a:r>
          </a:p>
          <a:p>
            <a:endParaRPr lang="en-GB" sz="4000" dirty="0"/>
          </a:p>
          <a:p>
            <a:r>
              <a:rPr lang="en-GB" sz="4000" dirty="0"/>
              <a:t>			………….Community Catalysts</a:t>
            </a:r>
          </a:p>
        </p:txBody>
      </p:sp>
    </p:spTree>
    <p:extLst>
      <p:ext uri="{BB962C8B-B14F-4D97-AF65-F5344CB8AC3E}">
        <p14:creationId xmlns:p14="http://schemas.microsoft.com/office/powerpoint/2010/main" val="60378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Catalyst: 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72" y="1502892"/>
            <a:ext cx="8472321" cy="2111674"/>
          </a:xfrm>
        </p:spPr>
        <p:txBody>
          <a:bodyPr/>
          <a:lstStyle/>
          <a:p>
            <a:r>
              <a:rPr lang="en-GB" dirty="0"/>
              <a:t>A catalyst is a </a:t>
            </a:r>
            <a:r>
              <a:rPr lang="en-GB" dirty="0">
                <a:hlinkClick r:id="rId2"/>
              </a:rPr>
              <a:t>substance</a:t>
            </a:r>
            <a:r>
              <a:rPr lang="en-GB" dirty="0"/>
              <a:t> that speeds up a chemical reaction, but is not consumed by the reaction; hence a catalyst can be recovered chemically unchanged at the end of the reaction it has been used to speed up, or </a:t>
            </a:r>
            <a:r>
              <a:rPr lang="en-GB" b="1" dirty="0" err="1"/>
              <a:t>catalyze</a:t>
            </a:r>
            <a:r>
              <a:rPr lang="en-GB" dirty="0"/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-1877437"/>
            <a:ext cx="118173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2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activation-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741" y="3141233"/>
            <a:ext cx="4303621" cy="35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1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913" y="613186"/>
            <a:ext cx="7960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Chemical Catalysts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732" y="2420475"/>
            <a:ext cx="750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Haber Process: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1926" y="2426756"/>
            <a:ext cx="4185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N</a:t>
            </a:r>
            <a:r>
              <a:rPr lang="pt-BR" sz="2800" baseline="-25000" dirty="0"/>
              <a:t>2 (gas)</a:t>
            </a:r>
            <a:r>
              <a:rPr lang="pt-BR" sz="2800" dirty="0"/>
              <a:t> + 3H</a:t>
            </a:r>
            <a:r>
              <a:rPr lang="pt-BR" sz="2800" baseline="-25000" dirty="0"/>
              <a:t>2 (gas)</a:t>
            </a:r>
            <a:r>
              <a:rPr lang="pt-BR" sz="2800" dirty="0"/>
              <a:t> ⇌ 2NH</a:t>
            </a:r>
            <a:r>
              <a:rPr lang="pt-BR" sz="2800" baseline="-25000" dirty="0"/>
              <a:t>3 (gas)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49101" y="2969110"/>
            <a:ext cx="5163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Catalyst: Iron Fe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2" y="3740974"/>
            <a:ext cx="4312696" cy="30804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82005" y="4776398"/>
            <a:ext cx="281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Catalyst: Pt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732" y="1581374"/>
            <a:ext cx="650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Heterogeneous Catalysis</a:t>
            </a:r>
          </a:p>
        </p:txBody>
      </p:sp>
    </p:spTree>
    <p:extLst>
      <p:ext uri="{BB962C8B-B14F-4D97-AF65-F5344CB8AC3E}">
        <p14:creationId xmlns:p14="http://schemas.microsoft.com/office/powerpoint/2010/main" val="394874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913" y="613186"/>
            <a:ext cx="79606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Chemical Catalysts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7732" y="1581374"/>
            <a:ext cx="6508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Homogeneous Catalysis</a:t>
            </a:r>
          </a:p>
          <a:p>
            <a:r>
              <a:rPr lang="en-GB" sz="3200" dirty="0"/>
              <a:t>Ziegler-Natta – formation of plastics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49" y="2881263"/>
            <a:ext cx="5972287" cy="366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9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16" y="613186"/>
            <a:ext cx="8778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Biology Catalyst: Enzyme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42039" r="8352" b="6980"/>
          <a:stretch/>
        </p:blipFill>
        <p:spPr>
          <a:xfrm>
            <a:off x="-13740" y="1688945"/>
            <a:ext cx="9157740" cy="46359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538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28075" cy="4351338"/>
          </a:xfrm>
        </p:spPr>
        <p:txBody>
          <a:bodyPr/>
          <a:lstStyle/>
          <a:p>
            <a:pPr marL="0" indent="0">
              <a:buNone/>
            </a:pPr>
            <a:r>
              <a:rPr lang="en-GB" sz="4000" dirty="0"/>
              <a:t>Elephants Toothpaste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dirty="0"/>
              <a:t>Reactant (starting material): hydrogen peroxide H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2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Products (final materials): water (H</a:t>
            </a:r>
            <a:r>
              <a:rPr lang="en-GB" baseline="-25000" dirty="0"/>
              <a:t>2</a:t>
            </a:r>
            <a:r>
              <a:rPr lang="en-GB" dirty="0"/>
              <a:t>O) and oxygen (O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Catalyst: potassium iodide (KI)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Overall reaction: 2H</a:t>
            </a:r>
            <a:r>
              <a:rPr lang="en-GB" baseline="-25000" dirty="0"/>
              <a:t>2</a:t>
            </a:r>
            <a:r>
              <a:rPr lang="en-GB" dirty="0"/>
              <a:t>O</a:t>
            </a:r>
            <a:r>
              <a:rPr lang="en-GB" baseline="-25000" dirty="0"/>
              <a:t>2</a:t>
            </a:r>
            <a:r>
              <a:rPr lang="en-GB" dirty="0"/>
              <a:t> → 2H</a:t>
            </a:r>
            <a:r>
              <a:rPr lang="en-GB" baseline="-25000" dirty="0"/>
              <a:t>2</a:t>
            </a:r>
            <a:r>
              <a:rPr lang="en-GB" dirty="0"/>
              <a:t>O + O</a:t>
            </a:r>
            <a:r>
              <a:rPr lang="en-GB" baseline="-25000" dirty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70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88" b="12409"/>
          <a:stretch/>
        </p:blipFill>
        <p:spPr>
          <a:xfrm>
            <a:off x="182881" y="4660110"/>
            <a:ext cx="8767707" cy="2031151"/>
          </a:xfrm>
        </p:spPr>
      </p:pic>
      <p:sp>
        <p:nvSpPr>
          <p:cNvPr id="5" name="TextBox 4"/>
          <p:cNvSpPr txBox="1"/>
          <p:nvPr/>
        </p:nvSpPr>
        <p:spPr>
          <a:xfrm>
            <a:off x="182882" y="591671"/>
            <a:ext cx="90686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/>
            <a:r>
              <a:rPr lang="en-GB" sz="4000" dirty="0"/>
              <a:t>Catalysts:	never used up during a reaction</a:t>
            </a:r>
          </a:p>
          <a:p>
            <a:pPr marL="180000"/>
            <a:r>
              <a:rPr lang="en-GB" sz="4000" dirty="0"/>
              <a:t>					can be reused many, many 							times for the same reaction</a:t>
            </a:r>
          </a:p>
          <a:p>
            <a:pPr marL="180000"/>
            <a:r>
              <a:rPr lang="en-GB" sz="4000" dirty="0"/>
              <a:t>					are different for different 								reactions</a:t>
            </a:r>
          </a:p>
        </p:txBody>
      </p:sp>
    </p:spTree>
    <p:extLst>
      <p:ext uri="{BB962C8B-B14F-4D97-AF65-F5344CB8AC3E}">
        <p14:creationId xmlns:p14="http://schemas.microsoft.com/office/powerpoint/2010/main" val="373427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Catalysts – Agents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Govan Men’s Shed</a:t>
            </a:r>
          </a:p>
          <a:p>
            <a:r>
              <a:rPr lang="en-GB" dirty="0"/>
              <a:t>Mature Walks for Wellbeing</a:t>
            </a:r>
          </a:p>
          <a:p>
            <a:r>
              <a:rPr lang="en-GB" dirty="0"/>
              <a:t>Breast-feeding and early nutrition</a:t>
            </a:r>
          </a:p>
          <a:p>
            <a:r>
              <a:rPr lang="en-GB" dirty="0"/>
              <a:t>Supportive Self-Management</a:t>
            </a:r>
          </a:p>
          <a:p>
            <a:r>
              <a:rPr lang="en-GB" dirty="0"/>
              <a:t>Tweeddale informal carers’ well-being</a:t>
            </a:r>
          </a:p>
          <a:p>
            <a:r>
              <a:rPr lang="en-GB" dirty="0"/>
              <a:t>The Three Bridges</a:t>
            </a:r>
          </a:p>
          <a:p>
            <a:r>
              <a:rPr lang="en-GB" dirty="0"/>
              <a:t>Get moving!</a:t>
            </a:r>
          </a:p>
        </p:txBody>
      </p:sp>
    </p:spTree>
    <p:extLst>
      <p:ext uri="{BB962C8B-B14F-4D97-AF65-F5344CB8AC3E}">
        <p14:creationId xmlns:p14="http://schemas.microsoft.com/office/powerpoint/2010/main" val="295257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 for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Early 1990’s : Outreach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33" y="2358917"/>
            <a:ext cx="4934842" cy="328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5" y="3144763"/>
            <a:ext cx="28289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9101</TotalTime>
  <Words>301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Catalyst: What is it?</vt:lpstr>
      <vt:lpstr>PowerPoint Presentation</vt:lpstr>
      <vt:lpstr>PowerPoint Presentation</vt:lpstr>
      <vt:lpstr>PowerPoint Presentation</vt:lpstr>
      <vt:lpstr>Demonstration</vt:lpstr>
      <vt:lpstr>PowerPoint Presentation</vt:lpstr>
      <vt:lpstr>Catalysts – Agents for change</vt:lpstr>
      <vt:lpstr>Agent for Change</vt:lpstr>
      <vt:lpstr>Agent for Change</vt:lpstr>
      <vt:lpstr>Agent for Change</vt:lpstr>
      <vt:lpstr>Agent for Change</vt:lpstr>
      <vt:lpstr>Agent for Change</vt:lpstr>
      <vt:lpstr>Demonstration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YELLOWLEES Lesley</dc:creator>
  <cp:lastModifiedBy>Rob Mackie</cp:lastModifiedBy>
  <cp:revision>22</cp:revision>
  <dcterms:created xsi:type="dcterms:W3CDTF">2019-01-15T12:21:16Z</dcterms:created>
  <dcterms:modified xsi:type="dcterms:W3CDTF">2019-01-25T15:17:22Z</dcterms:modified>
</cp:coreProperties>
</file>