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164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" name="Shape 11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9945990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itle Text"/>
          <p:cNvSpPr txBox="1">
            <a:spLocks noGrp="1"/>
          </p:cNvSpPr>
          <p:nvPr>
            <p:ph type="title"/>
          </p:nvPr>
        </p:nvSpPr>
        <p:spPr>
          <a:xfrm>
            <a:off x="6629400" y="274638"/>
            <a:ext cx="2057400" cy="5851526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2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274638"/>
            <a:ext cx="6019800" cy="5851526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t>Title Text</a:t>
            </a:r>
          </a:p>
        </p:txBody>
      </p:sp>
      <p:sp>
        <p:nvSpPr>
          <p:cNvPr id="3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4572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9144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13716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18288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9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sz="2400" b="1"/>
            </a:lvl1pPr>
            <a:lvl2pPr marL="0" indent="457200">
              <a:spcBef>
                <a:spcPts val="500"/>
              </a:spcBef>
              <a:buSzTx/>
              <a:buFontTx/>
              <a:buNone/>
              <a:defRPr sz="2400" b="1"/>
            </a:lvl2pPr>
            <a:lvl3pPr marL="0" indent="914400">
              <a:spcBef>
                <a:spcPts val="500"/>
              </a:spcBef>
              <a:buSzTx/>
              <a:buFontTx/>
              <a:buNone/>
              <a:defRPr sz="2400" b="1"/>
            </a:lvl3pPr>
            <a:lvl4pPr marL="0" indent="1371600">
              <a:spcBef>
                <a:spcPts val="500"/>
              </a:spcBef>
              <a:buSzTx/>
              <a:buFontTx/>
              <a:buNone/>
              <a:defRPr sz="2400" b="1"/>
            </a:lvl4pPr>
            <a:lvl5pPr marL="0" indent="1828800">
              <a:spcBef>
                <a:spcPts val="500"/>
              </a:spcBef>
              <a:buSzTx/>
              <a:buFont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Title Text</a:t>
            </a:r>
          </a:p>
        </p:txBody>
      </p:sp>
      <p:sp>
        <p:nvSpPr>
          <p:cNvPr id="73" name="Body Level One…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  <a:endParaRPr/>
          </a:p>
        </p:txBody>
      </p:sp>
      <p:sp>
        <p:nvSpPr>
          <p:cNvPr id="7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Title Text</a:t>
            </a:r>
          </a:p>
        </p:txBody>
      </p:sp>
      <p:sp>
        <p:nvSpPr>
          <p:cNvPr id="83" name="Picture Placeholder 2"/>
          <p:cNvSpPr>
            <a:spLocks noGrp="1"/>
          </p:cNvSpPr>
          <p:nvPr>
            <p:ph type="pic" sz="half" idx="13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422818" y="6404292"/>
            <a:ext cx="263983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" name="Table 3"/>
          <p:cNvGraphicFramePr/>
          <p:nvPr/>
        </p:nvGraphicFramePr>
        <p:xfrm>
          <a:off x="-36513" y="0"/>
          <a:ext cx="9124106" cy="685800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4562053"/>
                <a:gridCol w="4562053"/>
              </a:tblGrid>
              <a:tr h="6858000">
                <a:tc>
                  <a:txBody>
                    <a:bodyPr/>
                    <a:lstStyle/>
                    <a:p>
                      <a:pPr algn="ctr">
                        <a:defRPr sz="1600" b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  <a:p>
                      <a:pPr algn="ctr">
                        <a:defRPr sz="1600" b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  <a:p>
                      <a:pPr algn="ctr">
                        <a:defRPr sz="1600" b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  <a:p>
                      <a:pPr algn="ctr">
                        <a:defRPr sz="1600" b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  <a:p>
                      <a:pPr algn="ctr">
                        <a:defRPr sz="1600" b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  <a:p>
                      <a:pPr algn="ctr">
                        <a:defRPr sz="1600" b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  <a:p>
                      <a:pPr algn="ctr">
                        <a:defRPr sz="1600" b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  <a:p>
                      <a:pPr algn="ctr">
                        <a:defRPr sz="1600" b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  <a:p>
                      <a:pPr algn="ctr">
                        <a:defRPr sz="1600" b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  <a:p>
                      <a:pPr algn="ctr">
                        <a:defRPr sz="1600" b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  <a:p>
                      <a:pPr algn="ctr">
                        <a:defRPr sz="1600" b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  <a:p>
                      <a:pPr algn="ctr">
                        <a:defRPr sz="1600" b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  <a:p>
                      <a:pPr algn="ctr">
                        <a:defRPr sz="1600" b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  <a:p>
                      <a:pPr algn="ctr">
                        <a:defRPr sz="1600" b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Rhona Hotchkiss</a:t>
                      </a:r>
                    </a:p>
                    <a:p>
                      <a:pPr algn="ctr">
                        <a:defRPr sz="1600" b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Governor</a:t>
                      </a:r>
                    </a:p>
                    <a:p>
                      <a:pPr algn="ctr">
                        <a:defRPr sz="1600" b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HMP Greenock</a:t>
                      </a:r>
                    </a:p>
                    <a:p>
                      <a:pPr algn="ctr">
                        <a:defRPr sz="1600" b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  <a:p>
                      <a:pPr algn="ctr">
                        <a:defRPr sz="1600" b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Linda Semple</a:t>
                      </a:r>
                    </a:p>
                    <a:p>
                      <a:pPr algn="ctr">
                        <a:defRPr sz="1600" b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Head of Sustainability and Value,</a:t>
                      </a:r>
                    </a:p>
                    <a:p>
                      <a:pPr algn="ctr">
                        <a:defRPr sz="1600" b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NHSScotland</a:t>
                      </a:r>
                    </a:p>
                  </a:txBody>
                  <a:tcPr marL="45720" marR="45720" anchor="ctr" horzOverflow="overflow">
                    <a:lnR w="12700">
                      <a:miter lim="400000"/>
                    </a:lnR>
                    <a:solidFill>
                      <a:srgbClr val="17AFBE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endParaRPr/>
                    </a:p>
                    <a:p>
                      <a:pPr algn="l">
                        <a:defRPr sz="1800"/>
                      </a:pPr>
                      <a:endParaRPr/>
                    </a:p>
                    <a:p>
                      <a:pPr algn="l">
                        <a:defRPr sz="8000"/>
                      </a:pPr>
                      <a:r>
                        <a:t>Risk and You</a:t>
                      </a:r>
                    </a:p>
                    <a:p>
                      <a:pPr algn="l">
                        <a:defRPr sz="1800"/>
                      </a:pPr>
                      <a:endParaRPr/>
                    </a:p>
                    <a:p>
                      <a:pPr algn="l">
                        <a:defRPr sz="1800"/>
                      </a:pPr>
                      <a:r>
                        <a:t>QNIS March 2018</a:t>
                      </a:r>
                    </a:p>
                    <a:p>
                      <a:pPr algn="l">
                        <a:defRPr sz="1800"/>
                      </a:pPr>
                      <a:endParaRPr/>
                    </a:p>
                    <a:p>
                      <a:pPr algn="l">
                        <a:defRPr sz="1800"/>
                      </a:pPr>
                      <a:endParaRPr/>
                    </a:p>
                    <a:p>
                      <a:pPr algn="l">
                        <a:defRPr sz="1800"/>
                      </a:pPr>
                      <a:endParaRPr/>
                    </a:p>
                    <a:p>
                      <a:pPr algn="l">
                        <a:defRPr sz="1800"/>
                      </a:pPr>
                      <a:endParaRPr/>
                    </a:p>
                    <a:p>
                      <a:pPr algn="l">
                        <a:defRPr sz="1800"/>
                      </a:pPr>
                      <a:endParaRPr/>
                    </a:p>
                  </a:txBody>
                  <a:tcPr marL="45720" marR="45720" anchor="b" horzOverflow="overflow">
                    <a:lnL w="12700">
                      <a:miter lim="400000"/>
                    </a:lnL>
                  </a:tcPr>
                </a:tc>
              </a:tr>
            </a:tbl>
          </a:graphicData>
        </a:graphic>
      </p:graphicFrame>
      <p:pic>
        <p:nvPicPr>
          <p:cNvPr id="113" name="Picture 4" descr="Picture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84463" y="159022"/>
            <a:ext cx="864001" cy="687551"/>
          </a:xfrm>
          <a:prstGeom prst="rect">
            <a:avLst/>
          </a:prstGeom>
          <a:ln w="12700">
            <a:miter lim="400000"/>
          </a:ln>
        </p:spPr>
      </p:pic>
      <p:sp>
        <p:nvSpPr>
          <p:cNvPr id="114" name="TextBox 1"/>
          <p:cNvSpPr txBox="1"/>
          <p:nvPr/>
        </p:nvSpPr>
        <p:spPr>
          <a:xfrm>
            <a:off x="-1" y="159022"/>
            <a:ext cx="4032450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 algn="ctr">
              <a:defRPr sz="2400">
                <a:solidFill>
                  <a:srgbClr val="FFFFFF"/>
                </a:solidFill>
              </a:defRPr>
            </a:lvl1pPr>
          </a:lstStyle>
          <a:p>
            <a:r>
              <a:t>UNLOCKING POTENTIAL</a:t>
            </a:r>
          </a:p>
        </p:txBody>
      </p:sp>
      <p:sp>
        <p:nvSpPr>
          <p:cNvPr id="115" name="TextBox 6"/>
          <p:cNvSpPr txBox="1"/>
          <p:nvPr/>
        </p:nvSpPr>
        <p:spPr>
          <a:xfrm>
            <a:off x="4916437" y="6165303"/>
            <a:ext cx="4032449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 algn="ctr">
              <a:defRPr sz="2400">
                <a:solidFill>
                  <a:srgbClr val="FFFFFF"/>
                </a:solidFill>
              </a:defRPr>
            </a:lvl1pPr>
          </a:lstStyle>
          <a:p>
            <a:r>
              <a:t>UNLOCKING POTENTIAL</a:t>
            </a:r>
          </a:p>
        </p:txBody>
      </p:sp>
      <p:sp>
        <p:nvSpPr>
          <p:cNvPr id="116" name="TextBox 7"/>
          <p:cNvSpPr txBox="1"/>
          <p:nvPr/>
        </p:nvSpPr>
        <p:spPr>
          <a:xfrm>
            <a:off x="5111551" y="6396335"/>
            <a:ext cx="4032449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 algn="ctr">
              <a:defRPr sz="2400">
                <a:solidFill>
                  <a:srgbClr val="004295"/>
                </a:solidFill>
              </a:defRPr>
            </a:lvl1pPr>
          </a:lstStyle>
          <a:p>
            <a:r>
              <a:t>TRANSFORMING LIVES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" grpId="1" animBg="1" advAuto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613799" y="1600200"/>
            <a:ext cx="7916400" cy="45259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600"/>
              </a:spcBef>
              <a:buSzTx/>
              <a:buNone/>
              <a:defRPr sz="2800"/>
            </a:pPr>
            <a:r>
              <a:t>We all face it every day</a:t>
            </a:r>
          </a:p>
          <a:p>
            <a:pPr marL="0" indent="0">
              <a:buSzTx/>
              <a:buNone/>
              <a:defRPr sz="2800"/>
            </a:pPr>
            <a:endParaRPr/>
          </a:p>
          <a:p>
            <a:pPr marL="0" indent="0">
              <a:spcBef>
                <a:spcPts val="600"/>
              </a:spcBef>
              <a:buSzTx/>
              <a:buNone/>
              <a:defRPr sz="2800"/>
            </a:pPr>
            <a:r>
              <a:t>We do things – get up , drive, etc., because the benefits and their likelihood outweigh the risk</a:t>
            </a:r>
          </a:p>
          <a:p>
            <a:pPr marL="0" indent="0">
              <a:buSzTx/>
              <a:buNone/>
              <a:defRPr sz="2800"/>
            </a:pPr>
            <a:endParaRPr/>
          </a:p>
          <a:p>
            <a:pPr marL="0" indent="0">
              <a:spcBef>
                <a:spcPts val="600"/>
              </a:spcBef>
              <a:buSzTx/>
              <a:buNone/>
              <a:defRPr sz="2800"/>
            </a:pPr>
            <a:r>
              <a:t>Is that ever not true?  </a:t>
            </a:r>
          </a:p>
        </p:txBody>
      </p:sp>
      <p:sp>
        <p:nvSpPr>
          <p:cNvPr id="141" name="TextBox 4"/>
          <p:cNvSpPr/>
          <p:nvPr/>
        </p:nvSpPr>
        <p:spPr>
          <a:xfrm>
            <a:off x="769642" y="741540"/>
            <a:ext cx="7848874" cy="108001"/>
          </a:xfrm>
          <a:prstGeom prst="rect">
            <a:avLst/>
          </a:prstGeom>
          <a:solidFill>
            <a:srgbClr val="17AFBE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42" name="TextBox 5"/>
          <p:cNvSpPr txBox="1"/>
          <p:nvPr/>
        </p:nvSpPr>
        <p:spPr>
          <a:xfrm>
            <a:off x="755575" y="880675"/>
            <a:ext cx="7848874" cy="667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sz="2000" b="1">
                <a:solidFill>
                  <a:srgbClr val="17AFBE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Risk and you</a:t>
            </a:r>
          </a:p>
          <a:p>
            <a:pPr>
              <a:defRPr sz="2000" b="1">
                <a:solidFill>
                  <a:srgbClr val="17AFBE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</a:t>
            </a:r>
          </a:p>
        </p:txBody>
      </p:sp>
      <p:sp>
        <p:nvSpPr>
          <p:cNvPr id="143" name="Straight Connector 6"/>
          <p:cNvSpPr/>
          <p:nvPr/>
        </p:nvSpPr>
        <p:spPr>
          <a:xfrm>
            <a:off x="755575" y="1268759"/>
            <a:ext cx="7848874" cy="1"/>
          </a:xfrm>
          <a:prstGeom prst="line">
            <a:avLst/>
          </a:prstGeom>
          <a:ln w="6350">
            <a:solidFill>
              <a:srgbClr val="004295"/>
            </a:solidFill>
          </a:ln>
        </p:spPr>
        <p:txBody>
          <a:bodyPr lIns="45719" rIns="45719"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dissolv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613799" y="1600200"/>
            <a:ext cx="7916400" cy="4525963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sz="2800"/>
            </a:pPr>
            <a:endParaRPr/>
          </a:p>
          <a:p>
            <a:pPr marL="0" indent="0">
              <a:spcBef>
                <a:spcPts val="600"/>
              </a:spcBef>
              <a:buSzTx/>
              <a:buNone/>
              <a:defRPr sz="2800"/>
            </a:pPr>
            <a:r>
              <a:t>“Risk generally refers to the possibility of loss or costs when an outcome is uncertain, but in clinical and criminal justice settings, it means the chance of an adverse outcome”.</a:t>
            </a:r>
          </a:p>
          <a:p>
            <a:pPr marL="0" indent="0">
              <a:buSzTx/>
              <a:buNone/>
              <a:defRPr sz="2800"/>
            </a:pPr>
            <a:endParaRPr/>
          </a:p>
          <a:p>
            <a:pPr marL="0" indent="0">
              <a:spcBef>
                <a:spcPts val="600"/>
              </a:spcBef>
              <a:buSzTx/>
              <a:buNone/>
              <a:defRPr sz="2800"/>
            </a:pPr>
            <a:r>
              <a:t>(Blackburn 200)</a:t>
            </a:r>
          </a:p>
        </p:txBody>
      </p:sp>
      <p:sp>
        <p:nvSpPr>
          <p:cNvPr id="146" name="TextBox 4"/>
          <p:cNvSpPr/>
          <p:nvPr/>
        </p:nvSpPr>
        <p:spPr>
          <a:xfrm>
            <a:off x="769642" y="741540"/>
            <a:ext cx="7848874" cy="108001"/>
          </a:xfrm>
          <a:prstGeom prst="rect">
            <a:avLst/>
          </a:prstGeom>
          <a:solidFill>
            <a:srgbClr val="17AFBE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47" name="TextBox 5"/>
          <p:cNvSpPr txBox="1"/>
          <p:nvPr/>
        </p:nvSpPr>
        <p:spPr>
          <a:xfrm>
            <a:off x="755575" y="880675"/>
            <a:ext cx="7848874" cy="3752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2000" b="1">
                <a:solidFill>
                  <a:srgbClr val="17AFBE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Risk and You.  What is Risk? </a:t>
            </a:r>
          </a:p>
        </p:txBody>
      </p:sp>
      <p:sp>
        <p:nvSpPr>
          <p:cNvPr id="148" name="Straight Connector 6"/>
          <p:cNvSpPr/>
          <p:nvPr/>
        </p:nvSpPr>
        <p:spPr>
          <a:xfrm>
            <a:off x="755575" y="1268759"/>
            <a:ext cx="7848874" cy="1"/>
          </a:xfrm>
          <a:prstGeom prst="line">
            <a:avLst/>
          </a:prstGeom>
          <a:ln w="6350">
            <a:solidFill>
              <a:srgbClr val="004295"/>
            </a:solidFill>
          </a:ln>
        </p:spPr>
        <p:txBody>
          <a:bodyPr lIns="45719" rIns="45719"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dissolv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613799" y="1600200"/>
            <a:ext cx="7916400" cy="4525963"/>
          </a:xfrm>
          <a:prstGeom prst="rect">
            <a:avLst/>
          </a:prstGeom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ts val="600"/>
              </a:spcBef>
              <a:defRPr sz="2500"/>
            </a:pPr>
            <a:r>
              <a:t>Do you work with people?</a:t>
            </a:r>
            <a:endParaRPr sz="2900"/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defRPr sz="2500"/>
            </a:pPr>
            <a:r>
              <a:t>Are they all individuals?</a:t>
            </a:r>
            <a:endParaRPr sz="2900"/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defRPr sz="2500"/>
            </a:pPr>
            <a:r>
              <a:t>Do they have free will?</a:t>
            </a:r>
            <a:endParaRPr sz="2900"/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defRPr sz="2500"/>
            </a:pPr>
            <a:r>
              <a:t>Can everything you do be turned into a protocol?</a:t>
            </a:r>
            <a:endParaRPr sz="2900"/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defRPr sz="2500"/>
            </a:pPr>
            <a:r>
              <a:t>Will you ever face situations you’ve never faced before?</a:t>
            </a:r>
            <a:endParaRPr sz="2900"/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defRPr sz="2500"/>
            </a:pPr>
            <a:r>
              <a:t>Do things always turn out the way you planned?</a:t>
            </a:r>
            <a:endParaRPr sz="2900"/>
          </a:p>
          <a:p>
            <a:pPr>
              <a:lnSpc>
                <a:spcPct val="90000"/>
              </a:lnSpc>
              <a:spcBef>
                <a:spcPts val="600"/>
              </a:spcBef>
              <a:defRPr sz="2800"/>
            </a:pPr>
            <a:endParaRPr sz="2900"/>
          </a:p>
          <a:p>
            <a:pPr marL="0" indent="0">
              <a:lnSpc>
                <a:spcPct val="90000"/>
              </a:lnSpc>
              <a:spcBef>
                <a:spcPts val="600"/>
              </a:spcBef>
              <a:buSzTx/>
              <a:buNone/>
              <a:defRPr sz="2500"/>
            </a:pPr>
            <a:r>
              <a:t>“Risk is a course of action – or inaction – taken in conditions of uncertainty” (Kindler 1990)</a:t>
            </a:r>
          </a:p>
        </p:txBody>
      </p:sp>
      <p:sp>
        <p:nvSpPr>
          <p:cNvPr id="151" name="TextBox 4"/>
          <p:cNvSpPr/>
          <p:nvPr/>
        </p:nvSpPr>
        <p:spPr>
          <a:xfrm>
            <a:off x="769642" y="741540"/>
            <a:ext cx="7848874" cy="108001"/>
          </a:xfrm>
          <a:prstGeom prst="rect">
            <a:avLst/>
          </a:prstGeom>
          <a:solidFill>
            <a:srgbClr val="17AFBE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52" name="TextBox 5"/>
          <p:cNvSpPr txBox="1"/>
          <p:nvPr/>
        </p:nvSpPr>
        <p:spPr>
          <a:xfrm>
            <a:off x="755575" y="880675"/>
            <a:ext cx="7848874" cy="3752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2000" b="1">
                <a:solidFill>
                  <a:srgbClr val="17AFBE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Risk and You – What is Risk?  Will You Face It?  </a:t>
            </a:r>
          </a:p>
        </p:txBody>
      </p:sp>
      <p:sp>
        <p:nvSpPr>
          <p:cNvPr id="153" name="Straight Connector 6"/>
          <p:cNvSpPr/>
          <p:nvPr/>
        </p:nvSpPr>
        <p:spPr>
          <a:xfrm>
            <a:off x="755575" y="1268759"/>
            <a:ext cx="7848874" cy="1"/>
          </a:xfrm>
          <a:prstGeom prst="line">
            <a:avLst/>
          </a:prstGeom>
          <a:ln w="6350">
            <a:solidFill>
              <a:srgbClr val="004295"/>
            </a:solidFill>
          </a:ln>
        </p:spPr>
        <p:txBody>
          <a:bodyPr lIns="45719" rIns="45719"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dissolv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688048" y="1412776"/>
            <a:ext cx="7916399" cy="4525963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500"/>
              </a:spcBef>
              <a:defRPr sz="2400"/>
            </a:pPr>
            <a:r>
              <a:t>Your patients are always autonomous (or having someone working in their interest) </a:t>
            </a:r>
          </a:p>
          <a:p>
            <a:pPr>
              <a:spcBef>
                <a:spcPts val="500"/>
              </a:spcBef>
              <a:defRPr sz="2400"/>
            </a:pPr>
            <a:r>
              <a:t>On occasion the right of others not to be harmed takes precedence</a:t>
            </a:r>
          </a:p>
          <a:p>
            <a:pPr>
              <a:spcBef>
                <a:spcPts val="500"/>
              </a:spcBef>
              <a:defRPr sz="2400"/>
            </a:pPr>
            <a:r>
              <a:t>We live in a blame culture</a:t>
            </a:r>
          </a:p>
          <a:p>
            <a:pPr>
              <a:spcBef>
                <a:spcPts val="500"/>
              </a:spcBef>
              <a:defRPr sz="2400"/>
            </a:pPr>
            <a:r>
              <a:t>It sometimes involved a dilemma (lesser of two evils…)</a:t>
            </a:r>
          </a:p>
        </p:txBody>
      </p:sp>
      <p:sp>
        <p:nvSpPr>
          <p:cNvPr id="156" name="TextBox 4"/>
          <p:cNvSpPr/>
          <p:nvPr/>
        </p:nvSpPr>
        <p:spPr>
          <a:xfrm>
            <a:off x="769642" y="741540"/>
            <a:ext cx="7848874" cy="108001"/>
          </a:xfrm>
          <a:prstGeom prst="rect">
            <a:avLst/>
          </a:prstGeom>
          <a:solidFill>
            <a:srgbClr val="17AFBE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57" name="TextBox 5"/>
          <p:cNvSpPr txBox="1"/>
          <p:nvPr/>
        </p:nvSpPr>
        <p:spPr>
          <a:xfrm>
            <a:off x="755575" y="880675"/>
            <a:ext cx="7848874" cy="3752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2000" b="1">
                <a:solidFill>
                  <a:srgbClr val="17AFBE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Risk and You.  What Makes Risk Decisions Difficult? </a:t>
            </a:r>
          </a:p>
        </p:txBody>
      </p:sp>
      <p:sp>
        <p:nvSpPr>
          <p:cNvPr id="158" name="Straight Connector 6"/>
          <p:cNvSpPr/>
          <p:nvPr/>
        </p:nvSpPr>
        <p:spPr>
          <a:xfrm>
            <a:off x="755575" y="1268759"/>
            <a:ext cx="7848874" cy="1"/>
          </a:xfrm>
          <a:prstGeom prst="line">
            <a:avLst/>
          </a:prstGeom>
          <a:ln w="6350">
            <a:solidFill>
              <a:srgbClr val="004295"/>
            </a:solidFill>
          </a:ln>
        </p:spPr>
        <p:txBody>
          <a:bodyPr lIns="45719" rIns="45719"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dissolv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613799" y="1600200"/>
            <a:ext cx="7916400" cy="4525963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sz="2400"/>
            </a:pPr>
            <a:endParaRPr/>
          </a:p>
        </p:txBody>
      </p:sp>
      <p:sp>
        <p:nvSpPr>
          <p:cNvPr id="161" name="TextBox 4"/>
          <p:cNvSpPr/>
          <p:nvPr/>
        </p:nvSpPr>
        <p:spPr>
          <a:xfrm>
            <a:off x="769642" y="741540"/>
            <a:ext cx="7848874" cy="108001"/>
          </a:xfrm>
          <a:prstGeom prst="rect">
            <a:avLst/>
          </a:prstGeom>
          <a:solidFill>
            <a:srgbClr val="17AFBE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62" name="TextBox 5"/>
          <p:cNvSpPr txBox="1"/>
          <p:nvPr/>
        </p:nvSpPr>
        <p:spPr>
          <a:xfrm>
            <a:off x="755575" y="880675"/>
            <a:ext cx="7848874" cy="3752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2000" b="1">
                <a:solidFill>
                  <a:srgbClr val="17AFBE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Risk and You.  Why Take a Risk – and Why Not? </a:t>
            </a:r>
          </a:p>
        </p:txBody>
      </p:sp>
      <p:sp>
        <p:nvSpPr>
          <p:cNvPr id="163" name="Straight Connector 6"/>
          <p:cNvSpPr/>
          <p:nvPr/>
        </p:nvSpPr>
        <p:spPr>
          <a:xfrm>
            <a:off x="755575" y="1268759"/>
            <a:ext cx="7848874" cy="1"/>
          </a:xfrm>
          <a:prstGeom prst="line">
            <a:avLst/>
          </a:prstGeom>
          <a:ln w="6350">
            <a:solidFill>
              <a:srgbClr val="004295"/>
            </a:solidFill>
          </a:ln>
        </p:spPr>
        <p:txBody>
          <a:bodyPr lIns="45719" rIns="45719"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dissolv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613799" y="1600200"/>
            <a:ext cx="7916400" cy="4525963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500"/>
              </a:spcBef>
              <a:defRPr sz="2400"/>
            </a:pPr>
            <a:r>
              <a:t>Finance </a:t>
            </a:r>
          </a:p>
          <a:p>
            <a:pPr>
              <a:spcBef>
                <a:spcPts val="500"/>
              </a:spcBef>
              <a:defRPr sz="2400"/>
            </a:pPr>
            <a:r>
              <a:t>Paternalism</a:t>
            </a:r>
          </a:p>
          <a:p>
            <a:pPr>
              <a:spcBef>
                <a:spcPts val="500"/>
              </a:spcBef>
              <a:defRPr sz="2400"/>
            </a:pPr>
            <a:r>
              <a:t>Restrictive practice</a:t>
            </a:r>
          </a:p>
          <a:p>
            <a:pPr>
              <a:spcBef>
                <a:spcPts val="500"/>
              </a:spcBef>
              <a:defRPr sz="2400"/>
            </a:pPr>
            <a:r>
              <a:t>Learning/No learning</a:t>
            </a:r>
          </a:p>
          <a:p>
            <a:pPr>
              <a:spcBef>
                <a:spcPts val="500"/>
              </a:spcBef>
              <a:defRPr sz="2400"/>
            </a:pPr>
            <a:r>
              <a:t>Innovation/Status Quo</a:t>
            </a:r>
          </a:p>
          <a:p>
            <a:pPr>
              <a:spcBef>
                <a:spcPts val="500"/>
              </a:spcBef>
              <a:defRPr sz="2400"/>
            </a:pPr>
            <a:r>
              <a:t>Do good/miss the opportunity to do good</a:t>
            </a:r>
          </a:p>
          <a:p>
            <a:pPr>
              <a:spcBef>
                <a:spcPts val="500"/>
              </a:spcBef>
              <a:defRPr sz="2400"/>
            </a:pPr>
            <a:r>
              <a:t>Personal and Professional</a:t>
            </a:r>
          </a:p>
        </p:txBody>
      </p:sp>
      <p:sp>
        <p:nvSpPr>
          <p:cNvPr id="166" name="TextBox 4"/>
          <p:cNvSpPr/>
          <p:nvPr/>
        </p:nvSpPr>
        <p:spPr>
          <a:xfrm>
            <a:off x="769642" y="741540"/>
            <a:ext cx="7848874" cy="108001"/>
          </a:xfrm>
          <a:prstGeom prst="rect">
            <a:avLst/>
          </a:prstGeom>
          <a:solidFill>
            <a:srgbClr val="17AFBE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67" name="TextBox 5"/>
          <p:cNvSpPr txBox="1"/>
          <p:nvPr/>
        </p:nvSpPr>
        <p:spPr>
          <a:xfrm>
            <a:off x="755575" y="880675"/>
            <a:ext cx="7848874" cy="3752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2000" b="1">
                <a:solidFill>
                  <a:srgbClr val="17AFBE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Risk and You.  The Benefits and Dis-benefits</a:t>
            </a:r>
          </a:p>
        </p:txBody>
      </p:sp>
      <p:sp>
        <p:nvSpPr>
          <p:cNvPr id="168" name="Straight Connector 6"/>
          <p:cNvSpPr/>
          <p:nvPr/>
        </p:nvSpPr>
        <p:spPr>
          <a:xfrm>
            <a:off x="755575" y="1268759"/>
            <a:ext cx="7848874" cy="1"/>
          </a:xfrm>
          <a:prstGeom prst="line">
            <a:avLst/>
          </a:prstGeom>
          <a:ln w="6350">
            <a:solidFill>
              <a:srgbClr val="004295"/>
            </a:solidFill>
          </a:ln>
        </p:spPr>
        <p:txBody>
          <a:bodyPr lIns="45719" rIns="45719"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dissolv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613799" y="1600200"/>
            <a:ext cx="7916400" cy="4525963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sz="2400"/>
            </a:pPr>
            <a:endParaRPr/>
          </a:p>
          <a:p>
            <a:pPr>
              <a:spcBef>
                <a:spcPts val="500"/>
              </a:spcBef>
              <a:defRPr sz="2400"/>
            </a:pPr>
            <a:r>
              <a:t>You must owe people a duty of care</a:t>
            </a:r>
          </a:p>
          <a:p>
            <a:pPr>
              <a:spcBef>
                <a:spcPts val="500"/>
              </a:spcBef>
              <a:defRPr sz="2400"/>
            </a:pPr>
            <a:r>
              <a:t>You must have broken a standard that applies under that duty</a:t>
            </a:r>
          </a:p>
          <a:p>
            <a:pPr>
              <a:spcBef>
                <a:spcPts val="500"/>
              </a:spcBef>
              <a:defRPr sz="2400"/>
            </a:pPr>
            <a:r>
              <a:t>Your breach of that standard must have caused harm</a:t>
            </a:r>
          </a:p>
          <a:p>
            <a:pPr>
              <a:defRPr sz="2400"/>
            </a:pPr>
            <a:endParaRPr/>
          </a:p>
          <a:p>
            <a:pPr>
              <a:spcBef>
                <a:spcPts val="500"/>
              </a:spcBef>
              <a:defRPr sz="2400"/>
            </a:pPr>
            <a:r>
              <a:t>You must have acted in a way that no responsible person in your profession would have acted</a:t>
            </a:r>
          </a:p>
        </p:txBody>
      </p:sp>
      <p:sp>
        <p:nvSpPr>
          <p:cNvPr id="171" name="TextBox 4"/>
          <p:cNvSpPr/>
          <p:nvPr/>
        </p:nvSpPr>
        <p:spPr>
          <a:xfrm>
            <a:off x="769642" y="741540"/>
            <a:ext cx="7848874" cy="108001"/>
          </a:xfrm>
          <a:prstGeom prst="rect">
            <a:avLst/>
          </a:prstGeom>
          <a:solidFill>
            <a:srgbClr val="17AFBE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72" name="TextBox 5"/>
          <p:cNvSpPr txBox="1"/>
          <p:nvPr/>
        </p:nvSpPr>
        <p:spPr>
          <a:xfrm>
            <a:off x="755575" y="880675"/>
            <a:ext cx="7848874" cy="3752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2000" b="1">
                <a:solidFill>
                  <a:srgbClr val="17AFBE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Risk and You.  Some Legal Implications</a:t>
            </a:r>
          </a:p>
        </p:txBody>
      </p:sp>
      <p:sp>
        <p:nvSpPr>
          <p:cNvPr id="173" name="Straight Connector 6"/>
          <p:cNvSpPr/>
          <p:nvPr/>
        </p:nvSpPr>
        <p:spPr>
          <a:xfrm>
            <a:off x="755575" y="1268759"/>
            <a:ext cx="7848874" cy="1"/>
          </a:xfrm>
          <a:prstGeom prst="line">
            <a:avLst/>
          </a:prstGeom>
          <a:ln w="6350">
            <a:solidFill>
              <a:srgbClr val="004295"/>
            </a:solidFill>
          </a:ln>
        </p:spPr>
        <p:txBody>
          <a:bodyPr lIns="45719" rIns="45719"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dissolv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613799" y="1600200"/>
            <a:ext cx="7916400" cy="4525963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600"/>
              </a:spcBef>
              <a:defRPr sz="2800"/>
            </a:pPr>
            <a:r>
              <a:t>Is there a protocol?</a:t>
            </a:r>
          </a:p>
          <a:p>
            <a:pPr>
              <a:spcBef>
                <a:spcPts val="600"/>
              </a:spcBef>
              <a:defRPr sz="2800"/>
            </a:pPr>
            <a:r>
              <a:t>Can other people help me with the information?</a:t>
            </a:r>
          </a:p>
          <a:p>
            <a:pPr>
              <a:spcBef>
                <a:spcPts val="600"/>
              </a:spcBef>
              <a:defRPr sz="2800"/>
            </a:pPr>
            <a:r>
              <a:t>Can I set any aspect of this aside for now?</a:t>
            </a:r>
          </a:p>
          <a:p>
            <a:pPr>
              <a:spcBef>
                <a:spcPts val="600"/>
              </a:spcBef>
              <a:defRPr sz="2800"/>
            </a:pPr>
            <a:r>
              <a:t>Has someone else done this before?</a:t>
            </a:r>
          </a:p>
        </p:txBody>
      </p:sp>
      <p:sp>
        <p:nvSpPr>
          <p:cNvPr id="176" name="TextBox 4"/>
          <p:cNvSpPr/>
          <p:nvPr/>
        </p:nvSpPr>
        <p:spPr>
          <a:xfrm>
            <a:off x="769642" y="741540"/>
            <a:ext cx="7848874" cy="108001"/>
          </a:xfrm>
          <a:prstGeom prst="rect">
            <a:avLst/>
          </a:prstGeom>
          <a:solidFill>
            <a:srgbClr val="17AFBE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77" name="TextBox 5"/>
          <p:cNvSpPr txBox="1"/>
          <p:nvPr/>
        </p:nvSpPr>
        <p:spPr>
          <a:xfrm>
            <a:off x="755575" y="880675"/>
            <a:ext cx="7848874" cy="3752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2000" b="1">
                <a:solidFill>
                  <a:srgbClr val="17AFBE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Risk and You.  Strategies to Manage Risk</a:t>
            </a:r>
          </a:p>
        </p:txBody>
      </p:sp>
      <p:sp>
        <p:nvSpPr>
          <p:cNvPr id="178" name="Straight Connector 6"/>
          <p:cNvSpPr/>
          <p:nvPr/>
        </p:nvSpPr>
        <p:spPr>
          <a:xfrm>
            <a:off x="769642" y="1428053"/>
            <a:ext cx="7848874" cy="1"/>
          </a:xfrm>
          <a:prstGeom prst="line">
            <a:avLst/>
          </a:prstGeom>
          <a:ln w="6350">
            <a:solidFill>
              <a:srgbClr val="004295"/>
            </a:solidFill>
          </a:ln>
        </p:spPr>
        <p:txBody>
          <a:bodyPr lIns="45719" rIns="45719"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dissolv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TextBox 4"/>
          <p:cNvSpPr/>
          <p:nvPr/>
        </p:nvSpPr>
        <p:spPr>
          <a:xfrm>
            <a:off x="769642" y="741540"/>
            <a:ext cx="7848874" cy="108001"/>
          </a:xfrm>
          <a:prstGeom prst="rect">
            <a:avLst/>
          </a:prstGeom>
          <a:solidFill>
            <a:srgbClr val="17AFBE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81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613799" y="1600200"/>
            <a:ext cx="7916400" cy="45259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500"/>
              </a:spcBef>
              <a:buSzTx/>
              <a:buNone/>
              <a:defRPr sz="2400"/>
            </a:pPr>
            <a:r>
              <a:t>Is this test, treatment or procedure really needed?</a:t>
            </a:r>
          </a:p>
          <a:p>
            <a:pPr marL="0" indent="0">
              <a:spcBef>
                <a:spcPts val="500"/>
              </a:spcBef>
              <a:buSzTx/>
              <a:buNone/>
              <a:defRPr sz="2400"/>
            </a:pPr>
            <a:endParaRPr/>
          </a:p>
          <a:p>
            <a:pPr marL="0" indent="0">
              <a:spcBef>
                <a:spcPts val="500"/>
              </a:spcBef>
              <a:buSzTx/>
              <a:buNone/>
              <a:defRPr sz="2400"/>
            </a:pPr>
            <a:r>
              <a:t>What are the benefits and what are the downsides?</a:t>
            </a:r>
          </a:p>
          <a:p>
            <a:pPr marL="0" indent="0">
              <a:spcBef>
                <a:spcPts val="500"/>
              </a:spcBef>
              <a:buSzTx/>
              <a:buNone/>
              <a:defRPr sz="2400"/>
            </a:pPr>
            <a:endParaRPr/>
          </a:p>
          <a:p>
            <a:pPr marL="0" indent="0">
              <a:spcBef>
                <a:spcPts val="500"/>
              </a:spcBef>
              <a:buSzTx/>
              <a:buNone/>
              <a:defRPr sz="2400"/>
            </a:pPr>
            <a:r>
              <a:t>What are the possible side effects?</a:t>
            </a:r>
          </a:p>
          <a:p>
            <a:pPr marL="0" indent="0">
              <a:spcBef>
                <a:spcPts val="500"/>
              </a:spcBef>
              <a:buSzTx/>
              <a:buNone/>
              <a:defRPr sz="2400"/>
            </a:pPr>
            <a:endParaRPr/>
          </a:p>
          <a:p>
            <a:pPr marL="0" indent="0">
              <a:spcBef>
                <a:spcPts val="500"/>
              </a:spcBef>
              <a:buSzTx/>
              <a:buNone/>
              <a:defRPr sz="2400"/>
            </a:pPr>
            <a:r>
              <a:t>Are there simpler or safer options?</a:t>
            </a:r>
          </a:p>
          <a:p>
            <a:pPr marL="0" indent="0">
              <a:spcBef>
                <a:spcPts val="500"/>
              </a:spcBef>
              <a:buSzTx/>
              <a:buNone/>
              <a:defRPr sz="2400"/>
            </a:pPr>
            <a:endParaRPr/>
          </a:p>
          <a:p>
            <a:pPr marL="0" indent="0">
              <a:spcBef>
                <a:spcPts val="500"/>
              </a:spcBef>
              <a:buSzTx/>
              <a:buNone/>
              <a:defRPr sz="2400"/>
            </a:pPr>
            <a:r>
              <a:t>What would happen if I did nothing?</a:t>
            </a:r>
          </a:p>
        </p:txBody>
      </p:sp>
      <p:sp>
        <p:nvSpPr>
          <p:cNvPr id="182" name="TextBox 5"/>
          <p:cNvSpPr txBox="1"/>
          <p:nvPr/>
        </p:nvSpPr>
        <p:spPr>
          <a:xfrm>
            <a:off x="769642" y="911362"/>
            <a:ext cx="7848874" cy="3752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2000" b="1">
                <a:solidFill>
                  <a:srgbClr val="17AFBE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Risk and You.  Realistic Medicine - sharing the risk</a:t>
            </a:r>
          </a:p>
        </p:txBody>
      </p:sp>
      <p:sp>
        <p:nvSpPr>
          <p:cNvPr id="183" name="Straight Connector 6"/>
          <p:cNvSpPr/>
          <p:nvPr/>
        </p:nvSpPr>
        <p:spPr>
          <a:xfrm>
            <a:off x="769642" y="1428053"/>
            <a:ext cx="7848874" cy="1"/>
          </a:xfrm>
          <a:prstGeom prst="line">
            <a:avLst/>
          </a:prstGeom>
          <a:ln w="6350">
            <a:solidFill>
              <a:srgbClr val="004295"/>
            </a:solidFill>
          </a:ln>
        </p:spPr>
        <p:txBody>
          <a:bodyPr lIns="45719" rIns="45719"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dissolv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613799" y="1600200"/>
            <a:ext cx="7916400" cy="4525963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sz="2400"/>
            </a:pPr>
            <a:endParaRPr/>
          </a:p>
          <a:p>
            <a:pPr>
              <a:spcBef>
                <a:spcPts val="500"/>
              </a:spcBef>
              <a:defRPr sz="2400"/>
            </a:pPr>
            <a:r>
              <a:t>At the time – thoughts, considerations, decisions</a:t>
            </a:r>
          </a:p>
          <a:p>
            <a:pPr>
              <a:defRPr sz="2400"/>
            </a:pPr>
            <a:endParaRPr/>
          </a:p>
          <a:p>
            <a:pPr>
              <a:spcBef>
                <a:spcPts val="500"/>
              </a:spcBef>
              <a:defRPr sz="2400"/>
            </a:pPr>
            <a:r>
              <a:t>Does a good outcome mean it was a good decision?</a:t>
            </a:r>
          </a:p>
          <a:p>
            <a:pPr>
              <a:spcBef>
                <a:spcPts val="500"/>
              </a:spcBef>
              <a:defRPr sz="2400"/>
            </a:pPr>
            <a:r>
              <a:t>Does a poor outcome mean it was a poor decision?</a:t>
            </a:r>
          </a:p>
        </p:txBody>
      </p:sp>
      <p:sp>
        <p:nvSpPr>
          <p:cNvPr id="186" name="TextBox 4"/>
          <p:cNvSpPr/>
          <p:nvPr/>
        </p:nvSpPr>
        <p:spPr>
          <a:xfrm>
            <a:off x="769642" y="741540"/>
            <a:ext cx="7848874" cy="108001"/>
          </a:xfrm>
          <a:prstGeom prst="rect">
            <a:avLst/>
          </a:prstGeom>
          <a:solidFill>
            <a:srgbClr val="17AFBE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87" name="TextBox 5"/>
          <p:cNvSpPr txBox="1"/>
          <p:nvPr/>
        </p:nvSpPr>
        <p:spPr>
          <a:xfrm>
            <a:off x="755575" y="880675"/>
            <a:ext cx="7848874" cy="3752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2000" b="1">
                <a:solidFill>
                  <a:srgbClr val="17AFBE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Risk and You.  After The Fact</a:t>
            </a:r>
          </a:p>
        </p:txBody>
      </p:sp>
      <p:sp>
        <p:nvSpPr>
          <p:cNvPr id="188" name="Straight Connector 6"/>
          <p:cNvSpPr/>
          <p:nvPr/>
        </p:nvSpPr>
        <p:spPr>
          <a:xfrm>
            <a:off x="755575" y="1268759"/>
            <a:ext cx="7848874" cy="1"/>
          </a:xfrm>
          <a:prstGeom prst="line">
            <a:avLst/>
          </a:prstGeom>
          <a:ln w="6350">
            <a:solidFill>
              <a:srgbClr val="004295"/>
            </a:solidFill>
          </a:ln>
        </p:spPr>
        <p:txBody>
          <a:bodyPr lIns="45719" rIns="45719"/>
          <a:lstStyle/>
          <a:p>
            <a:endParaRPr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613799" y="1600200"/>
            <a:ext cx="7916400" cy="4525963"/>
          </a:xfrm>
          <a:prstGeom prst="rect">
            <a:avLst/>
          </a:prstGeom>
        </p:spPr>
        <p:txBody>
          <a:bodyPr/>
          <a:lstStyle/>
          <a:p>
            <a:pPr marL="0" indent="0" algn="ctr">
              <a:buSzTx/>
              <a:buNone/>
              <a:defRPr sz="2800" b="1"/>
            </a:pPr>
            <a:endParaRPr/>
          </a:p>
          <a:p>
            <a:pPr marL="0" indent="0" algn="ctr">
              <a:buSzTx/>
              <a:buNone/>
              <a:defRPr sz="2800" b="1"/>
            </a:pPr>
            <a:endParaRPr/>
          </a:p>
          <a:p>
            <a:pPr marL="0" indent="0" algn="ctr">
              <a:buSzTx/>
              <a:buNone/>
              <a:defRPr sz="2800" b="1"/>
            </a:pPr>
            <a:endParaRPr/>
          </a:p>
          <a:p>
            <a:pPr marL="0" indent="0" algn="ctr">
              <a:spcBef>
                <a:spcPts val="1200"/>
              </a:spcBef>
              <a:buSzTx/>
              <a:buNone/>
              <a:defRPr sz="5400" b="1"/>
            </a:pPr>
            <a:r>
              <a:t>Why Did You Get Up Today</a:t>
            </a:r>
          </a:p>
        </p:txBody>
      </p:sp>
      <p:sp>
        <p:nvSpPr>
          <p:cNvPr id="119" name="TextBox 4"/>
          <p:cNvSpPr/>
          <p:nvPr/>
        </p:nvSpPr>
        <p:spPr>
          <a:xfrm>
            <a:off x="755575" y="692695"/>
            <a:ext cx="7848874" cy="108001"/>
          </a:xfrm>
          <a:prstGeom prst="rect">
            <a:avLst/>
          </a:prstGeom>
          <a:solidFill>
            <a:srgbClr val="17AFBE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0" name="TextBox 5"/>
          <p:cNvSpPr txBox="1"/>
          <p:nvPr/>
        </p:nvSpPr>
        <p:spPr>
          <a:xfrm>
            <a:off x="755575" y="880675"/>
            <a:ext cx="7848874" cy="350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b="1">
                <a:solidFill>
                  <a:srgbClr val="17AFBE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Risk and You</a:t>
            </a:r>
          </a:p>
        </p:txBody>
      </p:sp>
      <p:sp>
        <p:nvSpPr>
          <p:cNvPr id="121" name="Straight Connector 6"/>
          <p:cNvSpPr/>
          <p:nvPr/>
        </p:nvSpPr>
        <p:spPr>
          <a:xfrm>
            <a:off x="755575" y="1268759"/>
            <a:ext cx="7848874" cy="1"/>
          </a:xfrm>
          <a:prstGeom prst="line">
            <a:avLst/>
          </a:prstGeom>
          <a:ln w="6350">
            <a:solidFill>
              <a:srgbClr val="004295"/>
            </a:solidFill>
          </a:ln>
        </p:spPr>
        <p:txBody>
          <a:bodyPr lIns="45719" rIns="45719"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 thruBlk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" grpId="1" build="p" animBg="1" advAuto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613799" y="1600200"/>
            <a:ext cx="7916400" cy="45259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500"/>
              </a:spcBef>
              <a:buSzTx/>
              <a:buNone/>
              <a:defRPr sz="2400"/>
            </a:pPr>
            <a:r>
              <a:t>B</a:t>
            </a:r>
          </a:p>
          <a:p>
            <a:pPr marL="0" indent="0">
              <a:spcBef>
                <a:spcPts val="500"/>
              </a:spcBef>
              <a:buSzTx/>
              <a:buNone/>
              <a:defRPr sz="2400"/>
            </a:pPr>
            <a:r>
              <a:t>B</a:t>
            </a:r>
          </a:p>
          <a:p>
            <a:pPr marL="0" indent="0">
              <a:spcBef>
                <a:spcPts val="500"/>
              </a:spcBef>
              <a:buSzTx/>
              <a:buNone/>
              <a:defRPr sz="2400"/>
            </a:pPr>
            <a:r>
              <a:t>B</a:t>
            </a:r>
          </a:p>
        </p:txBody>
      </p:sp>
      <p:sp>
        <p:nvSpPr>
          <p:cNvPr id="191" name="TextBox 4"/>
          <p:cNvSpPr/>
          <p:nvPr/>
        </p:nvSpPr>
        <p:spPr>
          <a:xfrm>
            <a:off x="769642" y="741540"/>
            <a:ext cx="7848874" cy="108001"/>
          </a:xfrm>
          <a:prstGeom prst="rect">
            <a:avLst/>
          </a:prstGeom>
          <a:solidFill>
            <a:srgbClr val="17AFBE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92" name="TextBox 5"/>
          <p:cNvSpPr txBox="1"/>
          <p:nvPr/>
        </p:nvSpPr>
        <p:spPr>
          <a:xfrm>
            <a:off x="755575" y="880675"/>
            <a:ext cx="7848874" cy="3752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2000" b="1">
                <a:solidFill>
                  <a:srgbClr val="17AFBE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Risk and Me.  3 Personal Parameters</a:t>
            </a:r>
          </a:p>
        </p:txBody>
      </p:sp>
      <p:sp>
        <p:nvSpPr>
          <p:cNvPr id="193" name="Straight Connector 6"/>
          <p:cNvSpPr/>
          <p:nvPr/>
        </p:nvSpPr>
        <p:spPr>
          <a:xfrm>
            <a:off x="755575" y="1268759"/>
            <a:ext cx="7848874" cy="1"/>
          </a:xfrm>
          <a:prstGeom prst="line">
            <a:avLst/>
          </a:prstGeom>
          <a:ln w="6350">
            <a:solidFill>
              <a:srgbClr val="004295"/>
            </a:solidFill>
          </a:ln>
        </p:spPr>
        <p:txBody>
          <a:bodyPr lIns="45719" rIns="45719"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dissolv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613799" y="1600200"/>
            <a:ext cx="7916400" cy="45259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buSzTx/>
              <a:buNone/>
              <a:defRPr sz="2800"/>
            </a:lvl1pPr>
          </a:lstStyle>
          <a:p>
            <a:r>
              <a:t>What does the word ‘Risk’ make you think of?</a:t>
            </a:r>
          </a:p>
        </p:txBody>
      </p:sp>
      <p:sp>
        <p:nvSpPr>
          <p:cNvPr id="124" name="TextBox 4"/>
          <p:cNvSpPr/>
          <p:nvPr/>
        </p:nvSpPr>
        <p:spPr>
          <a:xfrm>
            <a:off x="769642" y="741540"/>
            <a:ext cx="7848874" cy="108001"/>
          </a:xfrm>
          <a:prstGeom prst="rect">
            <a:avLst/>
          </a:prstGeom>
          <a:solidFill>
            <a:srgbClr val="17AFBE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5" name="TextBox 5"/>
          <p:cNvSpPr txBox="1"/>
          <p:nvPr/>
        </p:nvSpPr>
        <p:spPr>
          <a:xfrm>
            <a:off x="755575" y="880675"/>
            <a:ext cx="7848874" cy="3752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2000" b="1">
                <a:solidFill>
                  <a:srgbClr val="17AFBE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Risk and You </a:t>
            </a:r>
          </a:p>
        </p:txBody>
      </p:sp>
      <p:sp>
        <p:nvSpPr>
          <p:cNvPr id="126" name="Straight Connector 6"/>
          <p:cNvSpPr/>
          <p:nvPr/>
        </p:nvSpPr>
        <p:spPr>
          <a:xfrm>
            <a:off x="755575" y="1268759"/>
            <a:ext cx="7848874" cy="1"/>
          </a:xfrm>
          <a:prstGeom prst="line">
            <a:avLst/>
          </a:prstGeom>
          <a:ln w="6350">
            <a:solidFill>
              <a:srgbClr val="004295"/>
            </a:solidFill>
          </a:ln>
        </p:spPr>
        <p:txBody>
          <a:bodyPr lIns="45719" rIns="45719"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dissolv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339751" y="587956"/>
            <a:ext cx="4464498" cy="568208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195735" y="388188"/>
            <a:ext cx="4680522" cy="598947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24000" y="1714500"/>
            <a:ext cx="6096000" cy="3429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381250" y="333375"/>
            <a:ext cx="4381500" cy="619125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6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403648" y="1196751"/>
            <a:ext cx="6981970" cy="462319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325739" y="1268761"/>
            <a:ext cx="6492526" cy="432048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497</Words>
  <Application>Microsoft Office PowerPoint</Application>
  <PresentationFormat>On-screen Show (4:3)</PresentationFormat>
  <Paragraphs>105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 Mackie</dc:creator>
  <cp:lastModifiedBy>Rob Mackie</cp:lastModifiedBy>
  <cp:revision>1</cp:revision>
  <dcterms:modified xsi:type="dcterms:W3CDTF">2018-03-16T09:31:45Z</dcterms:modified>
</cp:coreProperties>
</file>