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4599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Table 3"/>
          <p:cNvGraphicFramePr/>
          <p:nvPr/>
        </p:nvGraphicFramePr>
        <p:xfrm>
          <a:off x="-36513" y="0"/>
          <a:ext cx="9124106" cy="68580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562053"/>
                <a:gridCol w="4562053"/>
              </a:tblGrid>
              <a:tr h="6858000">
                <a:tc>
                  <a:txBody>
                    <a:bodyPr/>
                    <a:lstStyle/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Rhona Hotchkiss</a:t>
                      </a:r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Governor</a:t>
                      </a:r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HMP Greenock</a:t>
                      </a:r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Linda Semple</a:t>
                      </a:r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Head of Sustainability and Value,</a:t>
                      </a:r>
                    </a:p>
                    <a:p>
                      <a:pPr algn="ctr">
                        <a:defRPr sz="16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NHSScotland</a:t>
                      </a:r>
                    </a:p>
                  </a:txBody>
                  <a:tcPr marL="45720" marR="45720" anchor="ctr" horzOverflow="overflow">
                    <a:lnR w="12700">
                      <a:miter lim="400000"/>
                    </a:lnR>
                    <a:solidFill>
                      <a:srgbClr val="17AFB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  <a:p>
                      <a:pPr algn="l">
                        <a:defRPr sz="1800"/>
                      </a:pPr>
                      <a:endParaRPr/>
                    </a:p>
                    <a:p>
                      <a:pPr algn="l">
                        <a:defRPr sz="8000"/>
                      </a:pPr>
                      <a:r>
                        <a:t>Risk and You</a:t>
                      </a:r>
                    </a:p>
                    <a:p>
                      <a:pPr algn="l">
                        <a:defRPr sz="1800"/>
                      </a:pPr>
                      <a:endParaRPr/>
                    </a:p>
                    <a:p>
                      <a:pPr algn="l">
                        <a:defRPr sz="1800"/>
                      </a:pPr>
                      <a:r>
                        <a:t>QNIS March 2018</a:t>
                      </a:r>
                    </a:p>
                    <a:p>
                      <a:pPr algn="l">
                        <a:defRPr sz="1800"/>
                      </a:pPr>
                      <a:endParaRPr/>
                    </a:p>
                    <a:p>
                      <a:pPr algn="l">
                        <a:defRPr sz="1800"/>
                      </a:pPr>
                      <a:endParaRPr/>
                    </a:p>
                    <a:p>
                      <a:pPr algn="l">
                        <a:defRPr sz="1800"/>
                      </a:pPr>
                      <a:endParaRPr/>
                    </a:p>
                    <a:p>
                      <a:pPr algn="l">
                        <a:defRPr sz="1800"/>
                      </a:pPr>
                      <a:endParaRPr/>
                    </a:p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b" horzOverflow="overflow">
                    <a:lnL w="12700">
                      <a:miter lim="400000"/>
                    </a:lnL>
                  </a:tcPr>
                </a:tc>
              </a:tr>
            </a:tbl>
          </a:graphicData>
        </a:graphic>
      </p:graphicFrame>
      <p:pic>
        <p:nvPicPr>
          <p:cNvPr id="11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4463" y="159022"/>
            <a:ext cx="864001" cy="687551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extBox 1"/>
          <p:cNvSpPr txBox="1"/>
          <p:nvPr/>
        </p:nvSpPr>
        <p:spPr>
          <a:xfrm>
            <a:off x="-1" y="159022"/>
            <a:ext cx="403245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r>
              <a:t>UNLOCKING POTENTIAL</a:t>
            </a:r>
          </a:p>
        </p:txBody>
      </p:sp>
      <p:sp>
        <p:nvSpPr>
          <p:cNvPr id="115" name="TextBox 6"/>
          <p:cNvSpPr txBox="1"/>
          <p:nvPr/>
        </p:nvSpPr>
        <p:spPr>
          <a:xfrm>
            <a:off x="4916437" y="6165303"/>
            <a:ext cx="403244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r>
              <a:t>UNLOCKING POTENTIAL</a:t>
            </a:r>
          </a:p>
        </p:txBody>
      </p:sp>
      <p:sp>
        <p:nvSpPr>
          <p:cNvPr id="116" name="TextBox 7"/>
          <p:cNvSpPr txBox="1"/>
          <p:nvPr/>
        </p:nvSpPr>
        <p:spPr>
          <a:xfrm>
            <a:off x="5111551" y="6396335"/>
            <a:ext cx="403244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004295"/>
                </a:solidFill>
              </a:defRPr>
            </a:lvl1pPr>
          </a:lstStyle>
          <a:p>
            <a:r>
              <a:t>TRANSFORMING LIVES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1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t>We all face it every day</a:t>
            </a:r>
          </a:p>
          <a:p>
            <a:pPr marL="0" indent="0">
              <a:buSzTx/>
              <a:buNone/>
              <a:defRPr sz="2800"/>
            </a:pPr>
            <a:endParaRPr/>
          </a:p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t>We do things – get up , drive, etc., because the benefits and their likelihood outweigh the risk</a:t>
            </a:r>
          </a:p>
          <a:p>
            <a:pPr marL="0" indent="0">
              <a:buSzTx/>
              <a:buNone/>
              <a:defRPr sz="2800"/>
            </a:pPr>
            <a:endParaRPr/>
          </a:p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t>Is that ever not true?  </a:t>
            </a:r>
          </a:p>
        </p:txBody>
      </p:sp>
      <p:sp>
        <p:nvSpPr>
          <p:cNvPr id="141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2" name="TextBox 5"/>
          <p:cNvSpPr txBox="1"/>
          <p:nvPr/>
        </p:nvSpPr>
        <p:spPr>
          <a:xfrm>
            <a:off x="755575" y="880675"/>
            <a:ext cx="784887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Risk and you</a:t>
            </a:r>
          </a:p>
          <a:p>
            <a: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</p:txBody>
      </p:sp>
      <p:sp>
        <p:nvSpPr>
          <p:cNvPr id="143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800"/>
            </a:pPr>
            <a:endParaRPr/>
          </a:p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t>“Risk generally refers to the possibility of loss or costs when an outcome is uncertain, but in clinical and criminal justice settings, it means the chance of an adverse outcome”.</a:t>
            </a:r>
          </a:p>
          <a:p>
            <a:pPr marL="0" indent="0">
              <a:buSzTx/>
              <a:buNone/>
              <a:defRPr sz="2800"/>
            </a:pPr>
            <a:endParaRPr/>
          </a:p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t>(Blackburn 200)</a:t>
            </a:r>
          </a:p>
        </p:txBody>
      </p:sp>
      <p:sp>
        <p:nvSpPr>
          <p:cNvPr id="146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You.  What is Risk? </a:t>
            </a:r>
          </a:p>
        </p:txBody>
      </p:sp>
      <p:sp>
        <p:nvSpPr>
          <p:cNvPr id="148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defRPr sz="2500"/>
            </a:pPr>
            <a:r>
              <a:t>Do you work with people?</a:t>
            </a:r>
            <a:endParaRPr sz="2900"/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sz="2500"/>
            </a:pPr>
            <a:r>
              <a:t>Are they all individuals?</a:t>
            </a:r>
            <a:endParaRPr sz="2900"/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sz="2500"/>
            </a:pPr>
            <a:r>
              <a:t>Do they have free will?</a:t>
            </a:r>
            <a:endParaRPr sz="2900"/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sz="2500"/>
            </a:pPr>
            <a:r>
              <a:t>Can everything you do be turned into a protocol?</a:t>
            </a:r>
            <a:endParaRPr sz="2900"/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sz="2500"/>
            </a:pPr>
            <a:r>
              <a:t>Will you ever face situations you’ve never faced before?</a:t>
            </a:r>
            <a:endParaRPr sz="2900"/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sz="2500"/>
            </a:pPr>
            <a:r>
              <a:t>Do things always turn out the way you planned?</a:t>
            </a:r>
            <a:endParaRPr sz="2900"/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endParaRPr sz="29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500"/>
            </a:pPr>
            <a:r>
              <a:t>“Risk is a course of action – or inaction – taken in conditions of uncertainty” (Kindler 1990)</a:t>
            </a:r>
          </a:p>
        </p:txBody>
      </p:sp>
      <p:sp>
        <p:nvSpPr>
          <p:cNvPr id="151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2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 – What is Risk?  Will You Face It?  </a:t>
            </a:r>
          </a:p>
        </p:txBody>
      </p:sp>
      <p:sp>
        <p:nvSpPr>
          <p:cNvPr id="153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88048" y="1412776"/>
            <a:ext cx="7916399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Your patients are always autonomous (or having someone working in their interest) </a:t>
            </a:r>
          </a:p>
          <a:p>
            <a:pPr>
              <a:spcBef>
                <a:spcPts val="500"/>
              </a:spcBef>
              <a:defRPr sz="2400"/>
            </a:pPr>
            <a:r>
              <a:t>On occasion the right of others not to be harmed takes precedence</a:t>
            </a:r>
          </a:p>
          <a:p>
            <a:pPr>
              <a:spcBef>
                <a:spcPts val="500"/>
              </a:spcBef>
              <a:defRPr sz="2400"/>
            </a:pPr>
            <a:r>
              <a:t>We live in a blame culture</a:t>
            </a:r>
          </a:p>
          <a:p>
            <a:pPr>
              <a:spcBef>
                <a:spcPts val="500"/>
              </a:spcBef>
              <a:defRPr sz="2400"/>
            </a:pPr>
            <a:r>
              <a:t>It sometimes involved a dilemma (lesser of two evils…)</a:t>
            </a:r>
          </a:p>
        </p:txBody>
      </p:sp>
      <p:sp>
        <p:nvSpPr>
          <p:cNvPr id="156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7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You.  What Makes Risk Decisions Difficult? </a:t>
            </a:r>
          </a:p>
        </p:txBody>
      </p:sp>
      <p:sp>
        <p:nvSpPr>
          <p:cNvPr id="158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/>
            </a:pPr>
            <a:endParaRPr/>
          </a:p>
        </p:txBody>
      </p:sp>
      <p:sp>
        <p:nvSpPr>
          <p:cNvPr id="161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2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You.  Why Take a Risk – and Why Not? </a:t>
            </a:r>
          </a:p>
        </p:txBody>
      </p:sp>
      <p:sp>
        <p:nvSpPr>
          <p:cNvPr id="163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Finance </a:t>
            </a:r>
          </a:p>
          <a:p>
            <a:pPr>
              <a:spcBef>
                <a:spcPts val="500"/>
              </a:spcBef>
              <a:defRPr sz="2400"/>
            </a:pPr>
            <a:r>
              <a:t>Paternalism</a:t>
            </a:r>
          </a:p>
          <a:p>
            <a:pPr>
              <a:spcBef>
                <a:spcPts val="500"/>
              </a:spcBef>
              <a:defRPr sz="2400"/>
            </a:pPr>
            <a:r>
              <a:t>Restrictive practice</a:t>
            </a:r>
          </a:p>
          <a:p>
            <a:pPr>
              <a:spcBef>
                <a:spcPts val="500"/>
              </a:spcBef>
              <a:defRPr sz="2400"/>
            </a:pPr>
            <a:r>
              <a:t>Learning/No learning</a:t>
            </a:r>
          </a:p>
          <a:p>
            <a:pPr>
              <a:spcBef>
                <a:spcPts val="500"/>
              </a:spcBef>
              <a:defRPr sz="2400"/>
            </a:pPr>
            <a:r>
              <a:t>Innovation/Status Quo</a:t>
            </a:r>
          </a:p>
          <a:p>
            <a:pPr>
              <a:spcBef>
                <a:spcPts val="500"/>
              </a:spcBef>
              <a:defRPr sz="2400"/>
            </a:pPr>
            <a:r>
              <a:t>Do good/miss the opportunity to do good</a:t>
            </a:r>
          </a:p>
          <a:p>
            <a:pPr>
              <a:spcBef>
                <a:spcPts val="500"/>
              </a:spcBef>
              <a:defRPr sz="2400"/>
            </a:pPr>
            <a:r>
              <a:t>Personal and Professional</a:t>
            </a:r>
          </a:p>
        </p:txBody>
      </p:sp>
      <p:sp>
        <p:nvSpPr>
          <p:cNvPr id="166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7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You.  The Benefits and Dis-benefits</a:t>
            </a:r>
          </a:p>
        </p:txBody>
      </p:sp>
      <p:sp>
        <p:nvSpPr>
          <p:cNvPr id="168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/>
            </a:pPr>
            <a:endParaRPr/>
          </a:p>
          <a:p>
            <a:pPr>
              <a:spcBef>
                <a:spcPts val="500"/>
              </a:spcBef>
              <a:defRPr sz="2400"/>
            </a:pPr>
            <a:r>
              <a:t>You must owe people a duty of care</a:t>
            </a:r>
          </a:p>
          <a:p>
            <a:pPr>
              <a:spcBef>
                <a:spcPts val="500"/>
              </a:spcBef>
              <a:defRPr sz="2400"/>
            </a:pPr>
            <a:r>
              <a:t>You must have broken a standard that applies under that duty</a:t>
            </a:r>
          </a:p>
          <a:p>
            <a:pPr>
              <a:spcBef>
                <a:spcPts val="500"/>
              </a:spcBef>
              <a:defRPr sz="2400"/>
            </a:pPr>
            <a:r>
              <a:t>Your breach of that standard must have caused harm</a:t>
            </a:r>
          </a:p>
          <a:p>
            <a:pPr>
              <a:defRPr sz="2400"/>
            </a:pPr>
            <a:endParaRPr/>
          </a:p>
          <a:p>
            <a:pPr>
              <a:spcBef>
                <a:spcPts val="500"/>
              </a:spcBef>
              <a:defRPr sz="2400"/>
            </a:pPr>
            <a:r>
              <a:t>You must have acted in a way that no responsible person in your profession would have acted</a:t>
            </a:r>
          </a:p>
        </p:txBody>
      </p:sp>
      <p:sp>
        <p:nvSpPr>
          <p:cNvPr id="171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2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You.  Some Legal Implications</a:t>
            </a:r>
          </a:p>
        </p:txBody>
      </p:sp>
      <p:sp>
        <p:nvSpPr>
          <p:cNvPr id="173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Is there a protocol?</a:t>
            </a:r>
          </a:p>
          <a:p>
            <a:pPr>
              <a:spcBef>
                <a:spcPts val="600"/>
              </a:spcBef>
              <a:defRPr sz="2800"/>
            </a:pPr>
            <a:r>
              <a:t>Can other people help me with the information?</a:t>
            </a:r>
          </a:p>
          <a:p>
            <a:pPr>
              <a:spcBef>
                <a:spcPts val="600"/>
              </a:spcBef>
              <a:defRPr sz="2800"/>
            </a:pPr>
            <a:r>
              <a:t>Can I set any aspect of this aside for now?</a:t>
            </a:r>
          </a:p>
          <a:p>
            <a:pPr>
              <a:spcBef>
                <a:spcPts val="600"/>
              </a:spcBef>
              <a:defRPr sz="2800"/>
            </a:pPr>
            <a:r>
              <a:t>Has someone else done this before?</a:t>
            </a:r>
          </a:p>
        </p:txBody>
      </p:sp>
      <p:sp>
        <p:nvSpPr>
          <p:cNvPr id="176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7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You.  Strategies to Manage Risk</a:t>
            </a:r>
          </a:p>
        </p:txBody>
      </p:sp>
      <p:sp>
        <p:nvSpPr>
          <p:cNvPr id="178" name="Straight Connector 6"/>
          <p:cNvSpPr/>
          <p:nvPr/>
        </p:nvSpPr>
        <p:spPr>
          <a:xfrm>
            <a:off x="769642" y="1428053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Is this test, treatment or procedure really needed?</a:t>
            </a:r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endParaRPr/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What are the benefits and what are the downsides?</a:t>
            </a:r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endParaRPr/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What are the possible side effects?</a:t>
            </a:r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endParaRPr/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Are there simpler or safer options?</a:t>
            </a:r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endParaRPr/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What would happen if I did nothing?</a:t>
            </a:r>
          </a:p>
        </p:txBody>
      </p:sp>
      <p:sp>
        <p:nvSpPr>
          <p:cNvPr id="182" name="TextBox 5"/>
          <p:cNvSpPr txBox="1"/>
          <p:nvPr/>
        </p:nvSpPr>
        <p:spPr>
          <a:xfrm>
            <a:off x="769642" y="911362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You.  Realistic Medicine - sharing the risk</a:t>
            </a:r>
          </a:p>
        </p:txBody>
      </p:sp>
      <p:sp>
        <p:nvSpPr>
          <p:cNvPr id="183" name="Straight Connector 6"/>
          <p:cNvSpPr/>
          <p:nvPr/>
        </p:nvSpPr>
        <p:spPr>
          <a:xfrm>
            <a:off x="769642" y="1428053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/>
            </a:pPr>
            <a:endParaRPr/>
          </a:p>
          <a:p>
            <a:pPr>
              <a:spcBef>
                <a:spcPts val="500"/>
              </a:spcBef>
              <a:defRPr sz="2400"/>
            </a:pPr>
            <a:r>
              <a:t>At the time – thoughts, considerations, decisions</a:t>
            </a:r>
          </a:p>
          <a:p>
            <a:pPr>
              <a:defRPr sz="2400"/>
            </a:pPr>
            <a:endParaRPr/>
          </a:p>
          <a:p>
            <a:pPr>
              <a:spcBef>
                <a:spcPts val="500"/>
              </a:spcBef>
              <a:defRPr sz="2400"/>
            </a:pPr>
            <a:r>
              <a:t>Does a good outcome mean it was a good decision?</a:t>
            </a:r>
          </a:p>
          <a:p>
            <a:pPr>
              <a:spcBef>
                <a:spcPts val="500"/>
              </a:spcBef>
              <a:defRPr sz="2400"/>
            </a:pPr>
            <a:r>
              <a:t>Does a poor outcome mean it was a poor decision?</a:t>
            </a:r>
          </a:p>
        </p:txBody>
      </p:sp>
      <p:sp>
        <p:nvSpPr>
          <p:cNvPr id="186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7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You.  After The Fact</a:t>
            </a:r>
          </a:p>
        </p:txBody>
      </p:sp>
      <p:sp>
        <p:nvSpPr>
          <p:cNvPr id="188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2800" b="1"/>
            </a:pPr>
            <a:endParaRPr/>
          </a:p>
          <a:p>
            <a:pPr marL="0" indent="0" algn="ctr">
              <a:buSzTx/>
              <a:buNone/>
              <a:defRPr sz="2800" b="1"/>
            </a:pPr>
            <a:endParaRPr/>
          </a:p>
          <a:p>
            <a:pPr marL="0" indent="0" algn="ctr">
              <a:buSzTx/>
              <a:buNone/>
              <a:defRPr sz="2800" b="1"/>
            </a:pPr>
            <a:endParaRPr/>
          </a:p>
          <a:p>
            <a:pPr marL="0" indent="0" algn="ctr">
              <a:spcBef>
                <a:spcPts val="1200"/>
              </a:spcBef>
              <a:buSzTx/>
              <a:buNone/>
              <a:defRPr sz="5400" b="1"/>
            </a:pPr>
            <a:r>
              <a:t>Why Did You Get Up Today</a:t>
            </a:r>
          </a:p>
        </p:txBody>
      </p:sp>
      <p:sp>
        <p:nvSpPr>
          <p:cNvPr id="119" name="TextBox 4"/>
          <p:cNvSpPr/>
          <p:nvPr/>
        </p:nvSpPr>
        <p:spPr>
          <a:xfrm>
            <a:off x="755575" y="692695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TextBox 5"/>
          <p:cNvSpPr txBox="1"/>
          <p:nvPr/>
        </p:nvSpPr>
        <p:spPr>
          <a:xfrm>
            <a:off x="755575" y="880675"/>
            <a:ext cx="7848874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</a:t>
            </a:r>
          </a:p>
        </p:txBody>
      </p:sp>
      <p:sp>
        <p:nvSpPr>
          <p:cNvPr id="121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1" build="p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B</a:t>
            </a:r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B</a:t>
            </a:r>
          </a:p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B</a:t>
            </a:r>
          </a:p>
        </p:txBody>
      </p:sp>
      <p:sp>
        <p:nvSpPr>
          <p:cNvPr id="191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2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Me.  3 Personal Parameters</a:t>
            </a:r>
          </a:p>
        </p:txBody>
      </p:sp>
      <p:sp>
        <p:nvSpPr>
          <p:cNvPr id="193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3799" y="1600200"/>
            <a:ext cx="79164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SzTx/>
              <a:buNone/>
              <a:defRPr sz="2800"/>
            </a:lvl1pPr>
          </a:lstStyle>
          <a:p>
            <a:r>
              <a:t>What does the word ‘Risk’ make you think of?</a:t>
            </a:r>
          </a:p>
        </p:txBody>
      </p:sp>
      <p:sp>
        <p:nvSpPr>
          <p:cNvPr id="124" name="TextBox 4"/>
          <p:cNvSpPr/>
          <p:nvPr/>
        </p:nvSpPr>
        <p:spPr>
          <a:xfrm>
            <a:off x="769642" y="741540"/>
            <a:ext cx="7848874" cy="108001"/>
          </a:xfrm>
          <a:prstGeom prst="rect">
            <a:avLst/>
          </a:prstGeom>
          <a:solidFill>
            <a:srgbClr val="17AFB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TextBox 5"/>
          <p:cNvSpPr txBox="1"/>
          <p:nvPr/>
        </p:nvSpPr>
        <p:spPr>
          <a:xfrm>
            <a:off x="755575" y="880675"/>
            <a:ext cx="784887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17AFB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Risk and You </a:t>
            </a:r>
          </a:p>
        </p:txBody>
      </p:sp>
      <p:sp>
        <p:nvSpPr>
          <p:cNvPr id="126" name="Straight Connector 6"/>
          <p:cNvSpPr/>
          <p:nvPr/>
        </p:nvSpPr>
        <p:spPr>
          <a:xfrm>
            <a:off x="755575" y="1268759"/>
            <a:ext cx="7848874" cy="1"/>
          </a:xfrm>
          <a:prstGeom prst="line">
            <a:avLst/>
          </a:prstGeom>
          <a:ln w="6350">
            <a:solidFill>
              <a:srgbClr val="004295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39751" y="587956"/>
            <a:ext cx="4464498" cy="56820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735" y="388188"/>
            <a:ext cx="4680522" cy="59894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1714500"/>
            <a:ext cx="6096000" cy="3429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1250" y="333375"/>
            <a:ext cx="4381500" cy="6191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03648" y="1196751"/>
            <a:ext cx="6981970" cy="46231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5739" y="1268761"/>
            <a:ext cx="6492526" cy="43204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Mackie</dc:creator>
  <cp:lastModifiedBy>Rob Mackie</cp:lastModifiedBy>
  <cp:revision>1</cp:revision>
  <dcterms:modified xsi:type="dcterms:W3CDTF">2018-03-16T09:31:45Z</dcterms:modified>
</cp:coreProperties>
</file>